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iq/url?sa=i&amp;rct=j&amp;q=&amp;esrc=s&amp;source=images&amp;cd=&amp;cad=rja&amp;uact=8&amp;ved=2ahUKEwj-_NyzrJTaAhUDDewKHS1GCcsQjRx6BAgAEAU&amp;url=http://www.biozoomer.com/2016/01/mollusca-characters-and-classification.html&amp;psig=AOvVaw3l44c43se-Z0Ecjh-hoa02&amp;ust=152250960281911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iq/url?sa=i&amp;rct=j&amp;q=&amp;esrc=s&amp;source=images&amp;cd=&amp;cad=rja&amp;uact=8&amp;ved=2ahUKEwjyxfbkrJTaAhXIjqQKHaA1BMYQjRx6BAgAEAU&amp;url=http://www.biologydiscussion.com/invertebrate-zoology/phylum-echinodermata/phylum-echinodermata-characters-and-classification-animals/69843&amp;psig=AOvVaw31Vks4hvDN6qLnwrc3wdf2&amp;ust=152250968623228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7315200" y="457200"/>
            <a:ext cx="1600200" cy="1511727"/>
          </a:xfrm>
          <a:prstGeom prst="rect">
            <a:avLst/>
          </a:prstGeom>
          <a:noFill/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838200" y="3581400"/>
            <a:ext cx="6934200" cy="297180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UPC" pitchFamily="18" charset="-34"/>
                <a:ea typeface="+mn-ea"/>
                <a:cs typeface="AngsanaUPC" pitchFamily="18" charset="-34"/>
              </a:rPr>
              <a:t>Prepared by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IQ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gsanaUPC" pitchFamily="18" charset="-34"/>
              <a:ea typeface="+mn-ea"/>
              <a:cs typeface="AngsanaUPC" pitchFamily="18" charset="-34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UPC" pitchFamily="18" charset="-34"/>
                <a:ea typeface="+mn-ea"/>
                <a:cs typeface="AngsanaUPC" pitchFamily="18" charset="-34"/>
              </a:rPr>
              <a:t>Dr. Rawa Abdul Redha Aziz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UPC" pitchFamily="18" charset="-34"/>
                <a:ea typeface="+mn-ea"/>
                <a:cs typeface="AngsanaUPC" pitchFamily="18" charset="-34"/>
              </a:rPr>
              <a:t>Ph.D Antibiotics/ Molecular biology</a:t>
            </a:r>
            <a:endParaRPr kumimoji="0" lang="ar-IQ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gsanaUPC" pitchFamily="18" charset="-34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IQ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gsanaUPC" pitchFamily="18" charset="-34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UPC" pitchFamily="18" charset="-34"/>
                <a:ea typeface="+mn-ea"/>
                <a:cs typeface="AngsanaUPC" pitchFamily="18" charset="-34"/>
              </a:rPr>
              <a:t>Dr. Hiba Shakir Ahmed</a:t>
            </a:r>
            <a:endParaRPr kumimoji="0" lang="ar-IQ" sz="2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gsanaUPC" pitchFamily="18" charset="-34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UPC" pitchFamily="18" charset="-34"/>
                <a:ea typeface="+mn-ea"/>
                <a:cs typeface="AngsanaUPC" pitchFamily="18" charset="-34"/>
              </a:rPr>
              <a:t>Ph.D Microbiology/Immunity</a:t>
            </a:r>
            <a:endParaRPr kumimoji="0" lang="ar-IQ" sz="2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gsanaUPC" pitchFamily="18" charset="-34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IQ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gsanaUPC" pitchFamily="18" charset="-34"/>
              <a:ea typeface="+mn-ea"/>
              <a:cs typeface="+mn-cs"/>
            </a:endParaRPr>
          </a:p>
        </p:txBody>
      </p:sp>
      <p:sp>
        <p:nvSpPr>
          <p:cNvPr id="7" name="عنوان 6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033457"/>
          </a:xfrm>
        </p:spPr>
        <p:txBody>
          <a:bodyPr/>
          <a:lstStyle/>
          <a:p>
            <a:pPr algn="ctr"/>
            <a:r>
              <a:rPr lang="en-US" b="1" u="sng" dirty="0" smtClean="0"/>
              <a:t>Phylum – </a:t>
            </a:r>
            <a:r>
              <a:rPr lang="en-US" b="1" u="sng" dirty="0" err="1" smtClean="0"/>
              <a:t>Mollusca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l" rtl="0"/>
            <a:r>
              <a:rPr lang="en-US" dirty="0" err="1" smtClean="0"/>
              <a:t>Mollusca</a:t>
            </a:r>
            <a:r>
              <a:rPr lang="en-US" dirty="0" smtClean="0"/>
              <a:t> </a:t>
            </a:r>
            <a:r>
              <a:rPr lang="en-US" dirty="0" smtClean="0"/>
              <a:t>are the second largest animal phylum. They are terrestrial or aquatic.</a:t>
            </a:r>
          </a:p>
          <a:p>
            <a:pPr lvl="0" algn="l" rtl="0"/>
            <a:r>
              <a:rPr lang="en-US" dirty="0" smtClean="0"/>
              <a:t>They exhibit </a:t>
            </a:r>
            <a:r>
              <a:rPr lang="en-US" b="1" dirty="0" smtClean="0"/>
              <a:t>organ-system level of organization</a:t>
            </a:r>
            <a:r>
              <a:rPr lang="en-US" dirty="0" smtClean="0"/>
              <a:t>.</a:t>
            </a:r>
          </a:p>
          <a:p>
            <a:pPr lvl="0" algn="l" rtl="0"/>
            <a:r>
              <a:rPr lang="en-US" dirty="0" smtClean="0"/>
              <a:t>They are</a:t>
            </a:r>
            <a:r>
              <a:rPr lang="en-US" b="1" dirty="0" smtClean="0"/>
              <a:t> bilaterally symmetrical, </a:t>
            </a:r>
            <a:r>
              <a:rPr lang="en-US" b="1" dirty="0" err="1" smtClean="0"/>
              <a:t>triploblastic</a:t>
            </a:r>
            <a:r>
              <a:rPr lang="en-US" b="1" dirty="0" smtClean="0"/>
              <a:t>, </a:t>
            </a:r>
            <a:r>
              <a:rPr lang="en-US" b="1" dirty="0" err="1" smtClean="0"/>
              <a:t>coelomate</a:t>
            </a:r>
            <a:r>
              <a:rPr lang="en-US" b="1" dirty="0" smtClean="0"/>
              <a:t> animals</a:t>
            </a:r>
            <a:r>
              <a:rPr lang="en-US" dirty="0" smtClean="0"/>
              <a:t>. There is little segmentation.</a:t>
            </a:r>
          </a:p>
          <a:p>
            <a:pPr lvl="0" algn="l" rtl="0"/>
            <a:r>
              <a:rPr lang="en-US" dirty="0" smtClean="0"/>
              <a:t>They have an open circulatory system and </a:t>
            </a:r>
            <a:r>
              <a:rPr lang="en-US" b="1" dirty="0" smtClean="0"/>
              <a:t>kidney-like</a:t>
            </a:r>
            <a:r>
              <a:rPr lang="en-US" dirty="0" smtClean="0"/>
              <a:t> organs for excretion. The anterior head region has sensory tentacles.</a:t>
            </a:r>
          </a:p>
          <a:p>
            <a:pPr lvl="0" algn="l" rtl="0"/>
            <a:r>
              <a:rPr lang="en-US" dirty="0" smtClean="0"/>
              <a:t>The mouth contains a file-like rasping organ for feeding, called </a:t>
            </a:r>
            <a:r>
              <a:rPr lang="en-US" b="1" dirty="0" err="1" smtClean="0"/>
              <a:t>radula</a:t>
            </a:r>
            <a:r>
              <a:rPr lang="en-US" dirty="0" smtClean="0"/>
              <a:t>.</a:t>
            </a:r>
          </a:p>
          <a:p>
            <a:pPr lvl="0" algn="l" rtl="0"/>
            <a:r>
              <a:rPr lang="en-US" dirty="0" smtClean="0"/>
              <a:t>They are usually </a:t>
            </a:r>
            <a:r>
              <a:rPr lang="en-US" dirty="0" err="1" smtClean="0"/>
              <a:t>dioecious</a:t>
            </a:r>
            <a:r>
              <a:rPr lang="en-US" dirty="0" smtClean="0"/>
              <a:t> and oviparous with indirect development.</a:t>
            </a:r>
          </a:p>
          <a:p>
            <a:pPr lvl="0" algn="l" rtl="0"/>
            <a:r>
              <a:rPr lang="en-US" dirty="0" smtClean="0"/>
              <a:t>Body is covered by a calcareous shell and is </a:t>
            </a:r>
            <a:r>
              <a:rPr lang="en-US" dirty="0" err="1" smtClean="0"/>
              <a:t>unsegmented</a:t>
            </a:r>
            <a:r>
              <a:rPr lang="en-US" dirty="0" smtClean="0"/>
              <a:t> with a distinct head, muscular foot and visceral hump. A soft and spongy layer of skin forms a mantle over the visceral hump.</a:t>
            </a:r>
          </a:p>
          <a:p>
            <a:pPr lvl="0" algn="l" rtl="0"/>
            <a:r>
              <a:rPr lang="en-US" dirty="0" smtClean="0"/>
              <a:t>Examples are </a:t>
            </a:r>
            <a:r>
              <a:rPr lang="en-US" b="1" dirty="0" smtClean="0"/>
              <a:t>octopus</a:t>
            </a:r>
            <a:r>
              <a:rPr lang="en-US" dirty="0" smtClean="0"/>
              <a:t>, </a:t>
            </a:r>
            <a:r>
              <a:rPr lang="en-US" b="1" dirty="0" smtClean="0"/>
              <a:t>snails</a:t>
            </a:r>
            <a:r>
              <a:rPr lang="en-US" dirty="0" smtClean="0"/>
              <a:t> and </a:t>
            </a:r>
            <a:r>
              <a:rPr lang="en-US" b="1" dirty="0" smtClean="0"/>
              <a:t>mussels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u="sng" dirty="0" smtClean="0"/>
              <a:t>Phylum – </a:t>
            </a:r>
            <a:r>
              <a:rPr lang="en-US" b="1" u="sng" dirty="0" err="1" smtClean="0"/>
              <a:t>Mollusca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 descr="Mollusca - octop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557337"/>
            <a:ext cx="3048000" cy="3743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rc_mi" descr="نتيجة بحث الصور عن ‪Mollusca‬‏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350" y="902335"/>
            <a:ext cx="8877300" cy="505333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These animals have an endoskeleton of calcareous </a:t>
            </a:r>
            <a:r>
              <a:rPr lang="en-US" dirty="0" err="1" smtClean="0"/>
              <a:t>ossicles</a:t>
            </a:r>
            <a:r>
              <a:rPr lang="en-US" dirty="0" smtClean="0"/>
              <a:t> [calcium carbonate structures] and, hence, the name </a:t>
            </a:r>
            <a:r>
              <a:rPr lang="en-US" dirty="0" err="1" smtClean="0"/>
              <a:t>Echinodermata</a:t>
            </a:r>
            <a:r>
              <a:rPr lang="en-US" dirty="0" smtClean="0"/>
              <a:t> (</a:t>
            </a:r>
            <a:r>
              <a:rPr lang="en-US" b="1" dirty="0" smtClean="0"/>
              <a:t>spiny skinned organisms</a:t>
            </a:r>
            <a:r>
              <a:rPr lang="en-US" dirty="0" smtClean="0"/>
              <a:t>).</a:t>
            </a:r>
          </a:p>
          <a:p>
            <a:pPr lvl="0"/>
            <a:r>
              <a:rPr lang="en-US" dirty="0" smtClean="0"/>
              <a:t>They are exclusively free-living </a:t>
            </a:r>
            <a:r>
              <a:rPr lang="en-US" b="1" dirty="0" smtClean="0"/>
              <a:t>marine animals</a:t>
            </a:r>
            <a:r>
              <a:rPr lang="en-US" dirty="0" smtClean="0"/>
              <a:t> with </a:t>
            </a:r>
            <a:r>
              <a:rPr lang="en-US" b="1" dirty="0" smtClean="0"/>
              <a:t>organ-system level</a:t>
            </a:r>
            <a:r>
              <a:rPr lang="en-US" dirty="0" smtClean="0"/>
              <a:t> of </a:t>
            </a:r>
            <a:r>
              <a:rPr lang="en-US" dirty="0" err="1" smtClean="0"/>
              <a:t>organisation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They are </a:t>
            </a:r>
            <a:r>
              <a:rPr lang="en-US" b="1" dirty="0" err="1" smtClean="0"/>
              <a:t>triploblastic</a:t>
            </a:r>
            <a:r>
              <a:rPr lang="en-US" b="1" dirty="0" smtClean="0"/>
              <a:t> </a:t>
            </a:r>
            <a:r>
              <a:rPr lang="en-US" dirty="0" smtClean="0"/>
              <a:t>with a </a:t>
            </a:r>
            <a:r>
              <a:rPr lang="en-US" b="1" dirty="0" err="1" smtClean="0"/>
              <a:t>coelomic</a:t>
            </a:r>
            <a:r>
              <a:rPr lang="en-US" b="1" dirty="0" smtClean="0"/>
              <a:t> </a:t>
            </a:r>
            <a:r>
              <a:rPr lang="en-US" dirty="0" smtClean="0"/>
              <a:t>cavity [</a:t>
            </a:r>
            <a:r>
              <a:rPr lang="en-US" dirty="0" err="1" smtClean="0"/>
              <a:t>coelomate</a:t>
            </a:r>
            <a:r>
              <a:rPr lang="en-US" dirty="0" smtClean="0"/>
              <a:t> animals]. The adult echinoderms are </a:t>
            </a:r>
            <a:r>
              <a:rPr lang="en-US" b="1" dirty="0" err="1" smtClean="0"/>
              <a:t>radially</a:t>
            </a:r>
            <a:r>
              <a:rPr lang="en-US" b="1" dirty="0" smtClean="0"/>
              <a:t> symmetrical</a:t>
            </a:r>
            <a:r>
              <a:rPr lang="en-US" dirty="0" smtClean="0"/>
              <a:t> but larvae are </a:t>
            </a:r>
            <a:r>
              <a:rPr lang="en-US" b="1" dirty="0" smtClean="0"/>
              <a:t>bilaterally symmetrical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Phylum – </a:t>
            </a:r>
            <a:r>
              <a:rPr lang="en-US" u="sng" dirty="0" err="1" smtClean="0"/>
              <a:t>Echinodermata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Water-driven tube system [water vascular system] are used for locomotion, capture and transport of food and respiration.</a:t>
            </a:r>
          </a:p>
          <a:p>
            <a:pPr lvl="0"/>
            <a:r>
              <a:rPr lang="en-US" dirty="0" smtClean="0"/>
              <a:t>They are </a:t>
            </a:r>
            <a:r>
              <a:rPr lang="en-US" dirty="0" err="1" smtClean="0"/>
              <a:t>triploblastic</a:t>
            </a:r>
            <a:r>
              <a:rPr lang="en-US" dirty="0" smtClean="0"/>
              <a:t> and </a:t>
            </a:r>
            <a:r>
              <a:rPr lang="en-US" dirty="0" err="1" smtClean="0"/>
              <a:t>coelomate</a:t>
            </a:r>
            <a:r>
              <a:rPr lang="en-US" dirty="0" smtClean="0"/>
              <a:t> animals.</a:t>
            </a:r>
          </a:p>
          <a:p>
            <a:pPr lvl="0"/>
            <a:r>
              <a:rPr lang="en-US" dirty="0" smtClean="0"/>
              <a:t>Digestive system is complete. An excretory system is absent.</a:t>
            </a:r>
          </a:p>
          <a:p>
            <a:pPr lvl="0"/>
            <a:r>
              <a:rPr lang="en-US" dirty="0" smtClean="0"/>
              <a:t>Sexes are separate. Reproduction is sexual. </a:t>
            </a:r>
            <a:r>
              <a:rPr lang="en-US" dirty="0" err="1" smtClean="0"/>
              <a:t>Fertilisation</a:t>
            </a:r>
            <a:r>
              <a:rPr lang="en-US" dirty="0" smtClean="0"/>
              <a:t> is usually external.</a:t>
            </a:r>
          </a:p>
          <a:p>
            <a:pPr lvl="0"/>
            <a:r>
              <a:rPr lang="en-US" dirty="0" smtClean="0"/>
              <a:t>Development is indirect with free-swimming larva.</a:t>
            </a:r>
          </a:p>
          <a:p>
            <a:r>
              <a:rPr lang="en-US" dirty="0" smtClean="0"/>
              <a:t>Examples: Star fish, Sea urchin, Sea lily, Sea cucumber, Brittle star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rc_mi" descr="صورة ذات صلة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857232"/>
            <a:ext cx="6538939" cy="528639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</TotalTime>
  <Words>287</Words>
  <PresentationFormat>عرض على الشاشة (3:4)‏</PresentationFormat>
  <Paragraphs>27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ملتقى</vt:lpstr>
      <vt:lpstr>Phylum – Mollusca</vt:lpstr>
      <vt:lpstr>Phylum – Mollusca</vt:lpstr>
      <vt:lpstr>الشريحة 3</vt:lpstr>
      <vt:lpstr>الشريحة 4</vt:lpstr>
      <vt:lpstr>Phylum – Echinodermata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user</cp:lastModifiedBy>
  <cp:revision>14</cp:revision>
  <dcterms:created xsi:type="dcterms:W3CDTF">2018-05-15T06:32:29Z</dcterms:created>
  <dcterms:modified xsi:type="dcterms:W3CDTF">2018-05-15T07:02:37Z</dcterms:modified>
</cp:coreProperties>
</file>